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58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47AD0-C298-4FC7-87CC-6CCCA9364818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FF64E-EAC8-4027-9549-75617BDD3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F64E-EAC8-4027-9549-75617BDD33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F64E-EAC8-4027-9549-75617BDD33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F64E-EAC8-4027-9549-75617BDD33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F64E-EAC8-4027-9549-75617BDD33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F64E-EAC8-4027-9549-75617BDD33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F64E-EAC8-4027-9549-75617BDD33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F64E-EAC8-4027-9549-75617BDD33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F64E-EAC8-4027-9549-75617BDD33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F64E-EAC8-4027-9549-75617BDD33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F64E-EAC8-4027-9549-75617BDD33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F64E-EAC8-4027-9549-75617BDD33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E720C-EF26-4E2A-9689-491775FAA4B5}" type="datetimeFigureOut">
              <a:rPr lang="en-US" smtClean="0"/>
              <a:pPr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6292-9D86-4D09-B16A-E03B3CAFAD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858680"/>
            <a:ext cx="74676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TOVECO SHOP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DESCRIPTION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 Toveco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jewelry pieces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start at the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lapidary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(gemstone cutting) stage. That being the case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have two separate shop locations,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one in which I do the metal work and one in which do the lapidary work.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That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doesn’t mean that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lapidary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metal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work tasks are only done in the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lapidary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metal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shops. But main lapidary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metal tasks do required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dedicated equipment which I have consolidated in the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different shop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locations.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The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lapidary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work starts by processing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the gem rough into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preformed  shapes and then sorted. The cutting gets done at the lapidary shop located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Toveco Storefront.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When I am cutting the gemstone is also when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start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thinking about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how the  stone will be mounted.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times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stone mounting and  jewelry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design can be easily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worked out other times the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gemstone can sit around for years.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The jewelry metal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work stage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performed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 the metal shop. The jewelry is separated by the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metal,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Silver or Gold,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function, custom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one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kind) and standard,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everyday items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jewelry findings design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work is done using Solidworks and proof of concept using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3d printer.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 this time 90% of rings and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pendant findings and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50% of earrings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findings are casted. The rest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the jewelry findings are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fabricated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using preformed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findings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(parts).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Now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let’s check out the Shops.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81000" y="6096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Home metal shop.</a:t>
            </a:r>
          </a:p>
          <a:p>
            <a:r>
              <a:rPr lang="en-US" dirty="0" smtClean="0"/>
              <a:t>left </a:t>
            </a:r>
            <a:r>
              <a:rPr lang="en-US" dirty="0" smtClean="0"/>
              <a:t>side overall view</a:t>
            </a:r>
            <a:endParaRPr lang="en-US" dirty="0"/>
          </a:p>
        </p:txBody>
      </p:sp>
      <p:pic>
        <p:nvPicPr>
          <p:cNvPr id="5" name="Picture 4" descr="METAL SHOP OVERALL VIEW PLATING S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0"/>
            <a:ext cx="7802880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22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Investment Vacuum Machine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617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Vibrator plate</a:t>
            </a:r>
            <a:endParaRPr lang="en-US" dirty="0"/>
          </a:p>
        </p:txBody>
      </p:sp>
      <p:pic>
        <p:nvPicPr>
          <p:cNvPr id="12" name="Picture 11" descr="METAL SHOP CASTING PREP.jpg"/>
          <p:cNvPicPr>
            <a:picLocks noChangeAspect="1"/>
          </p:cNvPicPr>
          <p:nvPr/>
        </p:nvPicPr>
        <p:blipFill>
          <a:blip r:embed="rId3" cstate="print"/>
          <a:srcRect l="24627"/>
          <a:stretch>
            <a:fillRect/>
          </a:stretch>
        </p:blipFill>
        <p:spPr>
          <a:xfrm>
            <a:off x="3247409" y="0"/>
            <a:ext cx="5896591" cy="5867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4600" y="6019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compressor for the GSR engraver 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V="1">
            <a:off x="7467600" y="4114800"/>
            <a:ext cx="1144588" cy="1905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4" idx="3"/>
          </p:cNvCxnSpPr>
          <p:nvPr/>
        </p:nvCxnSpPr>
        <p:spPr>
          <a:xfrm>
            <a:off x="3048000" y="413266"/>
            <a:ext cx="4038600" cy="92606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</p:cNvCxnSpPr>
          <p:nvPr/>
        </p:nvCxnSpPr>
        <p:spPr>
          <a:xfrm flipV="1">
            <a:off x="4724400" y="2590800"/>
            <a:ext cx="1371600" cy="3581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" y="1676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Investment mixing tools</a:t>
            </a:r>
          </a:p>
        </p:txBody>
      </p:sp>
      <p:cxnSp>
        <p:nvCxnSpPr>
          <p:cNvPr id="33" name="Straight Arrow Connector 32"/>
          <p:cNvCxnSpPr>
            <a:stCxn id="31" idx="3"/>
          </p:cNvCxnSpPr>
          <p:nvPr/>
        </p:nvCxnSpPr>
        <p:spPr>
          <a:xfrm>
            <a:off x="2819400" y="1861066"/>
            <a:ext cx="1447800" cy="5773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3"/>
          </p:cNvCxnSpPr>
          <p:nvPr/>
        </p:nvCxnSpPr>
        <p:spPr>
          <a:xfrm>
            <a:off x="2819400" y="1861066"/>
            <a:ext cx="2057400" cy="36040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</p:cNvCxnSpPr>
          <p:nvPr/>
        </p:nvCxnSpPr>
        <p:spPr>
          <a:xfrm flipV="1">
            <a:off x="2819400" y="1371600"/>
            <a:ext cx="2819400" cy="4894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0" y="2438400"/>
            <a:ext cx="342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Home metal shop.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casting vessel is prepped </a:t>
            </a:r>
            <a:r>
              <a:rPr lang="en-US" dirty="0" smtClean="0"/>
              <a:t>here.</a:t>
            </a:r>
            <a:endParaRPr lang="en-US" dirty="0" smtClean="0"/>
          </a:p>
          <a:p>
            <a:r>
              <a:rPr lang="en-US" dirty="0" smtClean="0"/>
              <a:t>Mixing </a:t>
            </a:r>
            <a:r>
              <a:rPr lang="en-US" dirty="0" smtClean="0"/>
              <a:t>the investment and vacuuming out the air. The investment is poured into the vessel containing the model while on the </a:t>
            </a:r>
            <a:r>
              <a:rPr lang="en-US" dirty="0" smtClean="0"/>
              <a:t>vibrator </a:t>
            </a:r>
            <a:r>
              <a:rPr lang="en-US" dirty="0" smtClean="0"/>
              <a:t>plate. Again vacuum the air out of the vessel investment.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45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 Casting Machine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43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 tanks and </a:t>
            </a:r>
            <a:r>
              <a:rPr lang="en-US" dirty="0" smtClean="0"/>
              <a:t>torch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8600" y="6096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Home metal shop.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casting is done </a:t>
            </a:r>
            <a:r>
              <a:rPr lang="en-US" dirty="0" smtClean="0"/>
              <a:t>here.</a:t>
            </a:r>
            <a:endParaRPr lang="en-US" dirty="0"/>
          </a:p>
        </p:txBody>
      </p:sp>
      <p:pic>
        <p:nvPicPr>
          <p:cNvPr id="16" name="Picture 15" descr="METAL SHOP CASTING EQUIP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52400"/>
            <a:ext cx="5867400" cy="620753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362200" y="685800"/>
            <a:ext cx="4343400" cy="9144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3"/>
          </p:cNvCxnSpPr>
          <p:nvPr/>
        </p:nvCxnSpPr>
        <p:spPr>
          <a:xfrm>
            <a:off x="2209800" y="2927866"/>
            <a:ext cx="3886200" cy="10345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2209800" y="2927866"/>
            <a:ext cx="2895600" cy="1201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533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Rectifiers,</a:t>
            </a:r>
          </a:p>
          <a:p>
            <a:r>
              <a:rPr lang="en-US" dirty="0" smtClean="0"/>
              <a:t>Each plating solution requires it’s own rectifier and power setting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43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Plating &amp; cleaning solutions have there own heater a stirrer. Each </a:t>
            </a:r>
            <a:r>
              <a:rPr lang="en-US" dirty="0" smtClean="0"/>
              <a:t>solution </a:t>
            </a:r>
            <a:r>
              <a:rPr lang="en-US" dirty="0" smtClean="0"/>
              <a:t>has separate settings for </a:t>
            </a:r>
            <a:r>
              <a:rPr lang="en-US" dirty="0" smtClean="0"/>
              <a:t>temperature </a:t>
            </a:r>
            <a:r>
              <a:rPr lang="en-US" dirty="0" smtClean="0"/>
              <a:t>and time per item being plated 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8600" y="4800600"/>
            <a:ext cx="342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Home metal shop.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Plating station.</a:t>
            </a:r>
          </a:p>
          <a:p>
            <a:r>
              <a:rPr lang="en-US" dirty="0" smtClean="0"/>
              <a:t>This is were all the Rhodium &amp; </a:t>
            </a:r>
          </a:p>
          <a:p>
            <a:r>
              <a:rPr lang="en-US" dirty="0" smtClean="0"/>
              <a:t>Gold plating is performed.</a:t>
            </a:r>
          </a:p>
          <a:p>
            <a:r>
              <a:rPr lang="en-US" dirty="0" smtClean="0"/>
              <a:t>All Toveco Silver Jewelry is </a:t>
            </a:r>
            <a:r>
              <a:rPr lang="en-US" dirty="0" smtClean="0"/>
              <a:t>Rhodium plated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11" descr="METAL SHOP PLATING S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52400"/>
            <a:ext cx="5143500" cy="6324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362200" y="762000"/>
            <a:ext cx="3429000" cy="17526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 flipV="1">
            <a:off x="3276600" y="3276601"/>
            <a:ext cx="1752600" cy="2052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6400" y="762000"/>
            <a:ext cx="685800" cy="0"/>
          </a:xfrm>
          <a:prstGeom prst="line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3"/>
          </p:cNvCxnSpPr>
          <p:nvPr/>
        </p:nvCxnSpPr>
        <p:spPr>
          <a:xfrm>
            <a:off x="3276600" y="3481864"/>
            <a:ext cx="2590800" cy="32813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403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Rolling Mill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8600" y="5380672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Home metal shop.</a:t>
            </a:r>
          </a:p>
          <a:p>
            <a:r>
              <a:rPr lang="en-US" dirty="0" smtClean="0"/>
              <a:t>The Metal forming station.</a:t>
            </a:r>
          </a:p>
          <a:p>
            <a:r>
              <a:rPr lang="en-US" dirty="0" smtClean="0"/>
              <a:t>This is were a lot of the </a:t>
            </a:r>
            <a:r>
              <a:rPr lang="en-US" dirty="0" smtClean="0"/>
              <a:t>metal </a:t>
            </a:r>
            <a:r>
              <a:rPr lang="en-US" dirty="0" smtClean="0"/>
              <a:t>forming is done.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6400" y="762000"/>
            <a:ext cx="685800" cy="0"/>
          </a:xfrm>
          <a:prstGeom prst="line">
            <a:avLst/>
          </a:prstGeom>
          <a:ln w="2540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METAL SHOP FORMING S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533400"/>
            <a:ext cx="6197600" cy="5181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362200" y="762000"/>
            <a:ext cx="1676400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1219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Punches &amp; forming </a:t>
            </a:r>
            <a:r>
              <a:rPr lang="en-US" dirty="0" err="1" smtClean="0"/>
              <a:t>dops</a:t>
            </a:r>
            <a:endParaRPr lang="en-US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86400" y="1828800"/>
            <a:ext cx="914400" cy="914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0800" y="1371600"/>
            <a:ext cx="26670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67000" y="1371600"/>
            <a:ext cx="2971800" cy="914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3"/>
          </p:cNvCxnSpPr>
          <p:nvPr/>
        </p:nvCxnSpPr>
        <p:spPr>
          <a:xfrm flipV="1">
            <a:off x="2286000" y="2209800"/>
            <a:ext cx="4648200" cy="20134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752600" y="2209800"/>
            <a:ext cx="2057400" cy="762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752600" y="2362200"/>
            <a:ext cx="32004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4800" y="685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Metal </a:t>
            </a:r>
            <a:r>
              <a:rPr lang="en-US" dirty="0" smtClean="0"/>
              <a:t>cutter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0" y="2743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Ball  Vice &amp;</a:t>
            </a:r>
          </a:p>
          <a:p>
            <a:r>
              <a:rPr lang="en-US" dirty="0" smtClean="0"/>
              <a:t>Forge </a:t>
            </a:r>
            <a:r>
              <a:rPr lang="en-US" dirty="0" smtClean="0"/>
              <a:t>Vice with ring bender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556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GSR engraver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56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 holder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2400" y="58674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Home metal shop.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bench,this</a:t>
            </a:r>
            <a:r>
              <a:rPr lang="en-US" dirty="0" smtClean="0"/>
              <a:t> is where </a:t>
            </a:r>
            <a:r>
              <a:rPr lang="en-US" dirty="0" smtClean="0"/>
              <a:t>the fine metal work and </a:t>
            </a:r>
            <a:r>
              <a:rPr lang="en-US" dirty="0" smtClean="0"/>
              <a:t>gemstone </a:t>
            </a:r>
            <a:r>
              <a:rPr lang="en-US" dirty="0" smtClean="0"/>
              <a:t>setting is done. A lot of time is spent </a:t>
            </a:r>
            <a:r>
              <a:rPr lang="en-US" dirty="0" smtClean="0"/>
              <a:t>here.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Microscope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86400" y="556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Foredom</a:t>
            </a:r>
            <a:r>
              <a:rPr lang="en-US" dirty="0" smtClean="0"/>
              <a:t> </a:t>
            </a:r>
            <a:r>
              <a:rPr lang="en-US" dirty="0" smtClean="0"/>
              <a:t>Micro Motors</a:t>
            </a:r>
          </a:p>
        </p:txBody>
      </p:sp>
      <p:pic>
        <p:nvPicPr>
          <p:cNvPr id="31" name="Picture 30" descr="METAL SHOP BEN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0"/>
            <a:ext cx="8153400" cy="548046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4" idx="0"/>
          </p:cNvCxnSpPr>
          <p:nvPr/>
        </p:nvCxnSpPr>
        <p:spPr>
          <a:xfrm flipV="1">
            <a:off x="4419600" y="1524000"/>
            <a:ext cx="2209800" cy="40386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0"/>
          </p:cNvCxnSpPr>
          <p:nvPr/>
        </p:nvCxnSpPr>
        <p:spPr>
          <a:xfrm flipV="1">
            <a:off x="2743200" y="1600200"/>
            <a:ext cx="1524000" cy="3886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0"/>
          </p:cNvCxnSpPr>
          <p:nvPr/>
        </p:nvCxnSpPr>
        <p:spPr>
          <a:xfrm flipV="1">
            <a:off x="1219200" y="2209800"/>
            <a:ext cx="914400" cy="3352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7" idx="0"/>
          </p:cNvCxnSpPr>
          <p:nvPr/>
        </p:nvCxnSpPr>
        <p:spPr>
          <a:xfrm flipH="1" flipV="1">
            <a:off x="6553200" y="2895600"/>
            <a:ext cx="152400" cy="2667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200" y="51054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Home metal shop.</a:t>
            </a:r>
          </a:p>
          <a:p>
            <a:r>
              <a:rPr lang="en-US" dirty="0" smtClean="0"/>
              <a:t>The bench, Tool board.</a:t>
            </a:r>
          </a:p>
          <a:p>
            <a:r>
              <a:rPr lang="en-US" dirty="0" smtClean="0"/>
              <a:t>You can never have enough tools.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28800" y="2514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 </a:t>
            </a:r>
            <a:r>
              <a:rPr lang="en-US" dirty="0" smtClean="0"/>
              <a:t>tools, </a:t>
            </a:r>
            <a:endParaRPr lang="en-US" dirty="0" smtClean="0"/>
          </a:p>
          <a:p>
            <a:r>
              <a:rPr lang="en-US" dirty="0" smtClean="0"/>
              <a:t>Always </a:t>
            </a:r>
            <a:r>
              <a:rPr lang="en-US" dirty="0" smtClean="0"/>
              <a:t>adding new tools</a:t>
            </a:r>
            <a:endParaRPr lang="en-US" dirty="0" smtClean="0"/>
          </a:p>
        </p:txBody>
      </p:sp>
      <p:pic>
        <p:nvPicPr>
          <p:cNvPr id="13" name="Picture 12" descr="METAL SHOP BENCH TOOL 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-152400"/>
            <a:ext cx="5105400" cy="680720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47" idx="3"/>
          </p:cNvCxnSpPr>
          <p:nvPr/>
        </p:nvCxnSpPr>
        <p:spPr>
          <a:xfrm flipV="1">
            <a:off x="3505200" y="2057400"/>
            <a:ext cx="1447800" cy="91886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0" y="2133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GSR engraver</a:t>
            </a:r>
          </a:p>
          <a:p>
            <a:r>
              <a:rPr lang="en-US" dirty="0" smtClean="0"/>
              <a:t>Shaping machine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562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Belt sander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93467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Home metal shop.</a:t>
            </a:r>
          </a:p>
          <a:p>
            <a:r>
              <a:rPr lang="en-US" dirty="0" smtClean="0"/>
              <a:t>Back bench, This bench is right behind the main bench. I spend a lot of time using the PUK </a:t>
            </a:r>
            <a:r>
              <a:rPr lang="en-US" dirty="0" smtClean="0"/>
              <a:t>welder.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556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 press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20000" y="228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PUK </a:t>
            </a:r>
            <a:r>
              <a:rPr lang="en-US" dirty="0" smtClean="0"/>
              <a:t>micro </a:t>
            </a:r>
            <a:r>
              <a:rPr lang="en-US" dirty="0" smtClean="0"/>
              <a:t>arc-welder</a:t>
            </a:r>
            <a:endParaRPr lang="en-US" dirty="0" smtClean="0"/>
          </a:p>
        </p:txBody>
      </p:sp>
      <p:pic>
        <p:nvPicPr>
          <p:cNvPr id="18" name="Picture 17" descr="METAL SHOP WELDING S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7315200" cy="54864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47" idx="1"/>
          </p:cNvCxnSpPr>
          <p:nvPr/>
        </p:nvCxnSpPr>
        <p:spPr>
          <a:xfrm flipH="1">
            <a:off x="4572000" y="551766"/>
            <a:ext cx="3048000" cy="15056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4" idx="1"/>
          </p:cNvCxnSpPr>
          <p:nvPr/>
        </p:nvCxnSpPr>
        <p:spPr>
          <a:xfrm flipH="1">
            <a:off x="6629400" y="2595265"/>
            <a:ext cx="990600" cy="75753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0"/>
          </p:cNvCxnSpPr>
          <p:nvPr/>
        </p:nvCxnSpPr>
        <p:spPr>
          <a:xfrm flipV="1">
            <a:off x="2628900" y="1219200"/>
            <a:ext cx="342900" cy="434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0"/>
          </p:cNvCxnSpPr>
          <p:nvPr/>
        </p:nvCxnSpPr>
        <p:spPr>
          <a:xfrm flipV="1">
            <a:off x="876300" y="2819400"/>
            <a:ext cx="342900" cy="2743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29000" y="58674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b="1" dirty="0" smtClean="0"/>
              <a:t>THE END</a:t>
            </a:r>
            <a:endParaRPr lang="en-US" sz="3600" u="sng" dirty="0" smtClean="0"/>
          </a:p>
        </p:txBody>
      </p:sp>
      <p:pic>
        <p:nvPicPr>
          <p:cNvPr id="4" name="Picture 3" descr="beryl cris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3129826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ENDANT-NH 7.8 CT 13MM ROUND AQUAMARINE WITH NH 3MM GARNET ACC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61411" y="743989"/>
            <a:ext cx="4724400" cy="3693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95400" y="4876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</a:t>
            </a:r>
            <a:r>
              <a:rPr lang="en-US" sz="2800" b="1" dirty="0" smtClean="0"/>
              <a:t>START TO FINISH JEWELRY   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p hydroulic tri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05150"/>
            <a:ext cx="3580359" cy="3752850"/>
          </a:xfrm>
          <a:prstGeom prst="rect">
            <a:avLst/>
          </a:prstGeom>
        </p:spPr>
      </p:pic>
      <p:pic>
        <p:nvPicPr>
          <p:cNvPr id="4" name="Content Placeholder 3" descr="3 berrel tumbl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7859" y="0"/>
            <a:ext cx="6586141" cy="3573562"/>
          </a:xfrm>
        </p:spPr>
      </p:pic>
      <p:sp>
        <p:nvSpPr>
          <p:cNvPr id="6" name="TextBox 5"/>
          <p:cNvSpPr txBox="1"/>
          <p:nvPr/>
        </p:nvSpPr>
        <p:spPr>
          <a:xfrm>
            <a:off x="152400" y="2209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HYDRAULIC  ROCK </a:t>
            </a:r>
            <a:r>
              <a:rPr lang="en-US" dirty="0" smtClean="0"/>
              <a:t>TRIMMER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3"/>
          </p:cNvCxnSpPr>
          <p:nvPr/>
        </p:nvCxnSpPr>
        <p:spPr>
          <a:xfrm>
            <a:off x="2286000" y="489466"/>
            <a:ext cx="2476499" cy="1455001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04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/>
              <a:t>BARREL </a:t>
            </a:r>
            <a:r>
              <a:rPr lang="en-US" dirty="0" smtClean="0"/>
              <a:t>TUMBLER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>
          <a:xfrm rot="16200000" flipH="1">
            <a:off x="875616" y="3085415"/>
            <a:ext cx="877671" cy="41910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33800" y="3733800"/>
            <a:ext cx="525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Lapidary Rough </a:t>
            </a:r>
            <a:r>
              <a:rPr lang="en-US" u="sng" dirty="0" smtClean="0"/>
              <a:t>Prepping</a:t>
            </a:r>
            <a:r>
              <a:rPr lang="en-US" u="sng" dirty="0" smtClean="0"/>
              <a:t>.</a:t>
            </a:r>
          </a:p>
          <a:p>
            <a:r>
              <a:rPr lang="en-US" dirty="0" smtClean="0"/>
              <a:t>These tools are located in the </a:t>
            </a:r>
            <a:r>
              <a:rPr lang="en-US" dirty="0" smtClean="0"/>
              <a:t>barn, </a:t>
            </a:r>
            <a:r>
              <a:rPr lang="en-US" dirty="0" smtClean="0"/>
              <a:t>they are messy and the </a:t>
            </a:r>
            <a:r>
              <a:rPr lang="en-US" dirty="0" smtClean="0"/>
              <a:t>tumblers are loud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gem rough is trimmed and sorted. The rough that </a:t>
            </a:r>
            <a:r>
              <a:rPr lang="en-US" dirty="0" smtClean="0"/>
              <a:t>isn’t clear enough to cut a gemstone from gets </a:t>
            </a:r>
            <a:r>
              <a:rPr lang="en-US" dirty="0" smtClean="0"/>
              <a:t>tumbled and then re-sorted into cab, bead, </a:t>
            </a:r>
            <a:r>
              <a:rPr lang="en-US" dirty="0" smtClean="0"/>
              <a:t>chips </a:t>
            </a:r>
            <a:r>
              <a:rPr lang="en-US" dirty="0" smtClean="0"/>
              <a:t>or </a:t>
            </a:r>
            <a:r>
              <a:rPr lang="en-US" dirty="0" smtClean="0"/>
              <a:t>free-form tumbled shapes.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TAL SHOP SINK 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6934200" cy="520065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4" idx="2"/>
          </p:cNvCxnSpPr>
          <p:nvPr/>
        </p:nvCxnSpPr>
        <p:spPr>
          <a:xfrm rot="16200000" flipH="1">
            <a:off x="1732866" y="2952065"/>
            <a:ext cx="725271" cy="190500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rot="10800000" flipV="1">
            <a:off x="6019800" y="1251466"/>
            <a:ext cx="1143000" cy="118693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04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CABACHON MACHINE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TRIM SAW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895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TUMBLE GRIT AND </a:t>
            </a:r>
          </a:p>
          <a:p>
            <a:r>
              <a:rPr lang="en-US" dirty="0" smtClean="0"/>
              <a:t>BARRELS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43000" y="51816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Home metal shop</a:t>
            </a:r>
            <a:r>
              <a:rPr lang="en-US" dirty="0" smtClean="0"/>
              <a:t>.</a:t>
            </a:r>
          </a:p>
          <a:p>
            <a:r>
              <a:rPr lang="en-US" dirty="0" smtClean="0"/>
              <a:t>	The </a:t>
            </a:r>
            <a:r>
              <a:rPr lang="en-US" dirty="0" smtClean="0"/>
              <a:t>gem </a:t>
            </a:r>
            <a:r>
              <a:rPr lang="en-US" dirty="0" smtClean="0"/>
              <a:t>rough </a:t>
            </a:r>
            <a:r>
              <a:rPr lang="en-US" dirty="0" smtClean="0"/>
              <a:t>are </a:t>
            </a:r>
            <a:r>
              <a:rPr lang="en-US" dirty="0" smtClean="0"/>
              <a:t>profiled (cut into general shapes) and sorted. </a:t>
            </a:r>
          </a:p>
          <a:p>
            <a:r>
              <a:rPr lang="en-US" dirty="0" smtClean="0"/>
              <a:t>	The tumble barrels and rough </a:t>
            </a:r>
            <a:r>
              <a:rPr lang="en-US" dirty="0" smtClean="0"/>
              <a:t>are set-up </a:t>
            </a:r>
            <a:r>
              <a:rPr lang="en-US" dirty="0" smtClean="0"/>
              <a:t>and cleaned </a:t>
            </a:r>
            <a:r>
              <a:rPr lang="en-US" dirty="0" smtClean="0"/>
              <a:t>here.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11" idx="2"/>
          </p:cNvCxnSpPr>
          <p:nvPr/>
        </p:nvCxnSpPr>
        <p:spPr>
          <a:xfrm rot="16200000" flipH="1">
            <a:off x="1594366" y="222766"/>
            <a:ext cx="1078468" cy="1981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>
            <a:stCxn id="6" idx="1"/>
          </p:cNvCxnSpPr>
          <p:nvPr/>
        </p:nvCxnSpPr>
        <p:spPr>
          <a:xfrm rot="10800000" flipV="1">
            <a:off x="6019800" y="1251466"/>
            <a:ext cx="1143000" cy="118693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04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FLAT FACETING MACHINE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TRIM SAW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4191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CONCAVE FANTASY MACHINE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51054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STOREFRONT SHOP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machines are the work horses for cutting all the Toveco gemstones.</a:t>
            </a:r>
          </a:p>
          <a:p>
            <a:r>
              <a:rPr lang="en-US" dirty="0" smtClean="0"/>
              <a:t> </a:t>
            </a:r>
            <a:r>
              <a:rPr lang="en-US" dirty="0" smtClean="0"/>
              <a:t>I’m a concave fantasy cutter the </a:t>
            </a:r>
            <a:r>
              <a:rPr lang="en-US" dirty="0" smtClean="0"/>
              <a:t>flat </a:t>
            </a:r>
            <a:r>
              <a:rPr lang="en-US" dirty="0" smtClean="0"/>
              <a:t>faceting machine is used mostly to rough out the gemstone </a:t>
            </a:r>
            <a:r>
              <a:rPr lang="en-US" dirty="0" smtClean="0"/>
              <a:t>designs </a:t>
            </a:r>
            <a:r>
              <a:rPr lang="en-US" dirty="0" smtClean="0"/>
              <a:t>&amp; finishing the gemstone tables. The </a:t>
            </a:r>
            <a:r>
              <a:rPr lang="en-US" dirty="0" smtClean="0"/>
              <a:t>gemstones </a:t>
            </a:r>
            <a:r>
              <a:rPr lang="en-US" dirty="0" smtClean="0"/>
              <a:t>final design and finish work is done on the Concave Fantasy machine.   </a:t>
            </a:r>
            <a:endParaRPr lang="en-US" dirty="0"/>
          </a:p>
        </p:txBody>
      </p:sp>
      <p:pic>
        <p:nvPicPr>
          <p:cNvPr id="9" name="Picture 8" descr="SHOP GEMSTONE LAPIDARY MACHINE 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9360" y="0"/>
            <a:ext cx="6644640" cy="498348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2"/>
          </p:cNvCxnSpPr>
          <p:nvPr/>
        </p:nvCxnSpPr>
        <p:spPr>
          <a:xfrm rot="16200000" flipH="1">
            <a:off x="2089666" y="-43934"/>
            <a:ext cx="1611868" cy="3048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4" idx="0"/>
          </p:cNvCxnSpPr>
          <p:nvPr/>
        </p:nvCxnSpPr>
        <p:spPr>
          <a:xfrm rot="5400000" flipH="1" flipV="1">
            <a:off x="3429000" y="838200"/>
            <a:ext cx="1447800" cy="52578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236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CABACHON MACHINE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95400" y="152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CABOCHON MACHINE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343400"/>
            <a:ext cx="426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STOREFRONT SHOP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machines are used for standard and fantasy cabochons and gemstone carvings.</a:t>
            </a:r>
          </a:p>
          <a:p>
            <a:r>
              <a:rPr lang="en-US" dirty="0" smtClean="0"/>
              <a:t>I also use them for </a:t>
            </a:r>
            <a:r>
              <a:rPr lang="en-US" dirty="0" smtClean="0"/>
              <a:t>non-standard </a:t>
            </a:r>
            <a:r>
              <a:rPr lang="en-US" dirty="0" smtClean="0"/>
              <a:t>shaping gemstone profiling.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3" name="Picture 12" descr="SHOP PROFILE CAB MACH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0"/>
            <a:ext cx="5486400" cy="4114800"/>
          </a:xfrm>
          <a:prstGeom prst="rect">
            <a:avLst/>
          </a:prstGeom>
        </p:spPr>
      </p:pic>
      <p:pic>
        <p:nvPicPr>
          <p:cNvPr id="16" name="Picture 15" descr="SHOP CAB MACH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4876800" cy="36576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4" idx="2"/>
          </p:cNvCxnSpPr>
          <p:nvPr/>
        </p:nvCxnSpPr>
        <p:spPr>
          <a:xfrm rot="16200000" flipH="1">
            <a:off x="4018867" y="-781736"/>
            <a:ext cx="725269" cy="388620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</p:cNvCxnSpPr>
          <p:nvPr/>
        </p:nvCxnSpPr>
        <p:spPr>
          <a:xfrm rot="16200000" flipH="1">
            <a:off x="1022866" y="3232666"/>
            <a:ext cx="1611868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1295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ULTRASONIC CLEANER</a:t>
            </a:r>
          </a:p>
          <a:p>
            <a:r>
              <a:rPr lang="en-US" dirty="0" smtClean="0"/>
              <a:t>AND STEAM CLEANER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514600" y="1447800"/>
            <a:ext cx="1524000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00" y="1828800"/>
            <a:ext cx="29718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609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CARVING AND FANTASY TOOLING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66800" y="5562600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STOREFRONT SHOP</a:t>
            </a:r>
          </a:p>
          <a:p>
            <a:r>
              <a:rPr lang="en-US" dirty="0" smtClean="0"/>
              <a:t>I </a:t>
            </a:r>
            <a:r>
              <a:rPr lang="en-US" dirty="0" smtClean="0"/>
              <a:t>use </a:t>
            </a:r>
            <a:r>
              <a:rPr lang="en-US" dirty="0" smtClean="0"/>
              <a:t>these </a:t>
            </a:r>
            <a:r>
              <a:rPr lang="en-US" dirty="0" smtClean="0"/>
              <a:t>tools </a:t>
            </a:r>
            <a:r>
              <a:rPr lang="en-US" dirty="0" smtClean="0"/>
              <a:t>for stone &amp; gemstone carving and fantasy </a:t>
            </a:r>
            <a:r>
              <a:rPr lang="en-US" dirty="0" smtClean="0"/>
              <a:t>work, </a:t>
            </a:r>
            <a:r>
              <a:rPr lang="en-US" dirty="0" smtClean="0"/>
              <a:t>l</a:t>
            </a:r>
            <a:r>
              <a:rPr lang="en-US" dirty="0" smtClean="0"/>
              <a:t>ike </a:t>
            </a:r>
            <a:r>
              <a:rPr lang="en-US" dirty="0" smtClean="0"/>
              <a:t>depressions, slicing, scalloping, scoping and polishing.   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4" name="Picture 13" descr="SHOP LAPIDARY PROFILE BE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7086600" cy="531495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11" idx="2"/>
          </p:cNvCxnSpPr>
          <p:nvPr/>
        </p:nvCxnSpPr>
        <p:spPr>
          <a:xfrm rot="16200000" flipH="1">
            <a:off x="4846083" y="819149"/>
            <a:ext cx="1547335" cy="12573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0" y="304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FOREDOM </a:t>
            </a:r>
            <a:r>
              <a:rPr lang="en-US" dirty="0" smtClean="0"/>
              <a:t>ROCK </a:t>
            </a:r>
            <a:r>
              <a:rPr lang="en-US" dirty="0" smtClean="0"/>
              <a:t>LATHE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>
          <a:xfrm rot="16200000" flipH="1">
            <a:off x="3366016" y="394216"/>
            <a:ext cx="1154668" cy="140970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4600" y="15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 PRESS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24" idx="3"/>
          </p:cNvCxnSpPr>
          <p:nvPr/>
        </p:nvCxnSpPr>
        <p:spPr>
          <a:xfrm>
            <a:off x="1981200" y="932766"/>
            <a:ext cx="1295400" cy="66743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66800" y="5562600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STOREFRONT SHOP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tools are where I do fine gemstone carving and polishing. I use the microscope so much it’s become a second set of eyes.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2" name="Picture 11" descr="SHOP BENCH FRONT 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7010400" cy="5257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371600" y="914400"/>
            <a:ext cx="2209800" cy="1277034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609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Stereo Zoom microscope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1600200" y="1847166"/>
            <a:ext cx="1371601" cy="26137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1524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Polishing and carving tools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334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Micromotor &amp; handpiece 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11" idx="0"/>
          </p:cNvCxnSpPr>
          <p:nvPr/>
        </p:nvCxnSpPr>
        <p:spPr>
          <a:xfrm rot="16200000" flipV="1">
            <a:off x="6496050" y="4171950"/>
            <a:ext cx="1752600" cy="571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</p:cNvCxnSpPr>
          <p:nvPr/>
        </p:nvCxnSpPr>
        <p:spPr>
          <a:xfrm rot="16200000" flipV="1">
            <a:off x="5429250" y="3105150"/>
            <a:ext cx="2209800" cy="22479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3"/>
          </p:cNvCxnSpPr>
          <p:nvPr/>
        </p:nvCxnSpPr>
        <p:spPr>
          <a:xfrm>
            <a:off x="1600200" y="1847166"/>
            <a:ext cx="2552701" cy="12403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457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Solidworks parametric cad program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743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PRINTERS</a:t>
            </a:r>
            <a:endParaRPr lang="en-US" dirty="0"/>
          </a:p>
        </p:txBody>
      </p:sp>
      <p:pic>
        <p:nvPicPr>
          <p:cNvPr id="13" name="Picture 12" descr="TOVECO CAD DESIGN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0"/>
            <a:ext cx="7239000" cy="5429250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1676400" y="2927866"/>
            <a:ext cx="2743200" cy="2725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3"/>
          </p:cNvCxnSpPr>
          <p:nvPr/>
        </p:nvCxnSpPr>
        <p:spPr>
          <a:xfrm flipV="1">
            <a:off x="1676400" y="2590802"/>
            <a:ext cx="5334000" cy="3370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4" idx="3"/>
          </p:cNvCxnSpPr>
          <p:nvPr/>
        </p:nvCxnSpPr>
        <p:spPr>
          <a:xfrm>
            <a:off x="1600200" y="918865"/>
            <a:ext cx="3124200" cy="14793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8600" y="5486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Gemstone Mounting Design</a:t>
            </a:r>
          </a:p>
          <a:p>
            <a:r>
              <a:rPr lang="en-US" dirty="0" smtClean="0"/>
              <a:t>All </a:t>
            </a:r>
            <a:r>
              <a:rPr lang="en-US" dirty="0" smtClean="0"/>
              <a:t>design work is preformed using Solidworks (parametric cad program). When the design is progressing I start 3d printing it out as a proof of concept. When the design is completed I then print out the final model and use it for lost wax casting.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57150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81000" y="6096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u="sng" dirty="0" smtClean="0"/>
              <a:t>Home metal shop.</a:t>
            </a:r>
          </a:p>
          <a:p>
            <a:r>
              <a:rPr lang="en-US" dirty="0" smtClean="0"/>
              <a:t>Right </a:t>
            </a:r>
            <a:r>
              <a:rPr lang="en-US" dirty="0" smtClean="0"/>
              <a:t>side overall view</a:t>
            </a:r>
            <a:endParaRPr lang="en-US" dirty="0"/>
          </a:p>
        </p:txBody>
      </p:sp>
      <p:pic>
        <p:nvPicPr>
          <p:cNvPr id="25" name="Picture 24" descr="METAL SHOP RH OVER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0"/>
            <a:ext cx="8107680" cy="6080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C00000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708</Words>
  <Application>Microsoft Office PowerPoint</Application>
  <PresentationFormat>On-screen Show (4:3)</PresentationFormat>
  <Paragraphs>147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90</cp:revision>
  <dcterms:created xsi:type="dcterms:W3CDTF">2023-01-22T17:15:54Z</dcterms:created>
  <dcterms:modified xsi:type="dcterms:W3CDTF">2023-04-04T17:44:43Z</dcterms:modified>
</cp:coreProperties>
</file>